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73" r:id="rId2"/>
    <p:sldId id="257" r:id="rId3"/>
    <p:sldId id="258" r:id="rId4"/>
    <p:sldId id="271" r:id="rId5"/>
    <p:sldId id="304" r:id="rId6"/>
    <p:sldId id="259" r:id="rId7"/>
    <p:sldId id="260" r:id="rId8"/>
    <p:sldId id="276" r:id="rId9"/>
    <p:sldId id="278" r:id="rId10"/>
    <p:sldId id="315" r:id="rId11"/>
    <p:sldId id="316" r:id="rId12"/>
    <p:sldId id="317" r:id="rId13"/>
    <p:sldId id="318" r:id="rId14"/>
    <p:sldId id="279" r:id="rId15"/>
    <p:sldId id="261" r:id="rId16"/>
    <p:sldId id="322" r:id="rId17"/>
    <p:sldId id="262" r:id="rId18"/>
    <p:sldId id="285" r:id="rId19"/>
    <p:sldId id="286" r:id="rId20"/>
    <p:sldId id="287" r:id="rId21"/>
    <p:sldId id="311" r:id="rId22"/>
    <p:sldId id="263" r:id="rId23"/>
    <p:sldId id="290" r:id="rId24"/>
    <p:sldId id="292" r:id="rId25"/>
    <p:sldId id="309" r:id="rId26"/>
    <p:sldId id="319" r:id="rId27"/>
    <p:sldId id="320" r:id="rId28"/>
    <p:sldId id="321" r:id="rId29"/>
    <p:sldId id="310" r:id="rId30"/>
    <p:sldId id="266" r:id="rId31"/>
    <p:sldId id="293" r:id="rId32"/>
    <p:sldId id="274" r:id="rId33"/>
    <p:sldId id="312" r:id="rId34"/>
    <p:sldId id="313" r:id="rId35"/>
    <p:sldId id="298" r:id="rId36"/>
    <p:sldId id="314" r:id="rId37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64218" autoAdjust="0"/>
  </p:normalViewPr>
  <p:slideViewPr>
    <p:cSldViewPr>
      <p:cViewPr varScale="1">
        <p:scale>
          <a:sx n="55" d="100"/>
          <a:sy n="55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387351"/>
            <a:ext cx="4654550" cy="380999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844550"/>
            <a:ext cx="5618480" cy="7766369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1600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1"/>
            <a:ext cx="4654550" cy="2889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3740151"/>
            <a:ext cx="5618480" cy="487076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en-US" sz="16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1"/>
            <a:ext cx="4654550" cy="831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1758951"/>
            <a:ext cx="5618480" cy="6851968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5/9/2012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6-8.wikispaces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edutopia.org/math-social-activity-sel" TargetMode="External"/><Relationship Id="rId5" Type="http://schemas.openxmlformats.org/officeDocument/2006/relationships/hyperlink" Target="http://www.edutopia.org/math-social-activity-cooperative-learning-video" TargetMode="External"/><Relationship Id="rId4" Type="http://schemas.openxmlformats.org/officeDocument/2006/relationships/hyperlink" Target="http://www.insidemathematics.org/index.php/video-tours-of-inside-mathematics/classroom-teachers/157-teachers-reflect-mathematics-teaching-practice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map.mathshell.org/materials/tests.php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map.mathshell.org/materials/tests.php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de.state.oh.us/GD/Templates/Pages/ODE/ODEPrimary.aspx?page=2&amp;TopicRelationID=1704" TargetMode="External"/><Relationship Id="rId3" Type="http://schemas.openxmlformats.org/officeDocument/2006/relationships/hyperlink" Target="https://www.georgiastandards.org/Common-Core/Pages/Math.aspx" TargetMode="External"/><Relationship Id="rId7" Type="http://schemas.openxmlformats.org/officeDocument/2006/relationships/hyperlink" Target="http://www.azed.gov/standards-practices/mathematics-standards/" TargetMode="External"/><Relationship Id="rId12" Type="http://schemas.openxmlformats.org/officeDocument/2006/relationships/hyperlink" Target="http://www.edutopia.org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csstoolbox.com/" TargetMode="External"/><Relationship Id="rId11" Type="http://schemas.openxmlformats.org/officeDocument/2006/relationships/hyperlink" Target="http://serpmedia.org/daro-talks/index.html" TargetMode="External"/><Relationship Id="rId5" Type="http://schemas.openxmlformats.org/officeDocument/2006/relationships/hyperlink" Target="http://www.illustrativemathematics.org/" TargetMode="External"/><Relationship Id="rId10" Type="http://schemas.openxmlformats.org/officeDocument/2006/relationships/hyperlink" Target="http://commoncoretools.me/" TargetMode="External"/><Relationship Id="rId4" Type="http://schemas.openxmlformats.org/officeDocument/2006/relationships/hyperlink" Target="http://secc.sedl.org/common_core_videos/" TargetMode="External"/><Relationship Id="rId9" Type="http://schemas.openxmlformats.org/officeDocument/2006/relationships/hyperlink" Target="http://www.corestandards.org/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p.mathshell.org.uk/materials/index.php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www.nottingham.ac.uk/~ttzedweb/MARS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5" Type="http://schemas.openxmlformats.org/officeDocument/2006/relationships/hyperlink" Target="http://www.edutopia.org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www.parcconline.org/parcc-states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Ea0xpWi7C4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Coordinate Algebra &amp; Accelerated Coordinate Algebra/Analytic Geometry A</a:t>
            </a:r>
            <a:br>
              <a:rPr lang="en-US" sz="3200" dirty="0" smtClean="0"/>
            </a:br>
            <a:r>
              <a:rPr lang="en-US" sz="3200" dirty="0" smtClean="0"/>
              <a:t>Unit 1: Relationships Between Quantities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May 10, 2012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429000"/>
            <a:ext cx="7848600" cy="2895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4:00 pm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Structure of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dirty="0" smtClean="0"/>
              <a:t>S</a:t>
            </a:r>
            <a:r>
              <a:rPr lang="en-US" dirty="0" smtClean="0"/>
              <a:t>+</a:t>
            </a:r>
            <a:r>
              <a:rPr lang="en-US" i="1" dirty="0" smtClean="0"/>
              <a:t>T</a:t>
            </a:r>
            <a:r>
              <a:rPr lang="en-US" dirty="0" smtClean="0"/>
              <a:t>=the total number of trips both trucks make to a job site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Structure of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dirty="0" smtClean="0"/>
              <a:t>S</a:t>
            </a:r>
            <a:r>
              <a:rPr lang="en-US" dirty="0" smtClean="0"/>
              <a:t>+</a:t>
            </a:r>
            <a:r>
              <a:rPr lang="en-US" i="1" dirty="0" smtClean="0"/>
              <a:t>T</a:t>
            </a:r>
            <a:r>
              <a:rPr lang="en-US" dirty="0" smtClean="0"/>
              <a:t>=the total number of trips both trucks make to a job site</a:t>
            </a:r>
          </a:p>
          <a:p>
            <a:r>
              <a:rPr lang="en-US" i="1" dirty="0" err="1" smtClean="0"/>
              <a:t>x</a:t>
            </a:r>
            <a:r>
              <a:rPr lang="en-US" dirty="0" err="1" smtClean="0"/>
              <a:t>+</a:t>
            </a:r>
            <a:r>
              <a:rPr lang="en-US" i="1" dirty="0" err="1" smtClean="0"/>
              <a:t>y</a:t>
            </a:r>
            <a:r>
              <a:rPr lang="en-US" dirty="0" smtClean="0"/>
              <a:t>=the total amount of sand that both trucks can transport together</a:t>
            </a:r>
          </a:p>
          <a:p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Structure of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dirty="0" smtClean="0"/>
              <a:t>S</a:t>
            </a:r>
            <a:r>
              <a:rPr lang="en-US" dirty="0" smtClean="0"/>
              <a:t>+</a:t>
            </a:r>
            <a:r>
              <a:rPr lang="en-US" i="1" dirty="0" smtClean="0"/>
              <a:t>T</a:t>
            </a:r>
            <a:r>
              <a:rPr lang="en-US" dirty="0" smtClean="0"/>
              <a:t>=the total number of trips both trucks make to a job site</a:t>
            </a:r>
          </a:p>
          <a:p>
            <a:r>
              <a:rPr lang="en-US" i="1" dirty="0" err="1" smtClean="0"/>
              <a:t>x</a:t>
            </a:r>
            <a:r>
              <a:rPr lang="en-US" dirty="0" err="1" smtClean="0"/>
              <a:t>+</a:t>
            </a:r>
            <a:r>
              <a:rPr lang="en-US" i="1" dirty="0" err="1" smtClean="0"/>
              <a:t>y</a:t>
            </a:r>
            <a:r>
              <a:rPr lang="en-US" dirty="0" smtClean="0"/>
              <a:t>=the total amount of sand that both trucks can transport together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i="1" dirty="0" err="1" smtClean="0"/>
              <a:t>xS</a:t>
            </a:r>
            <a:r>
              <a:rPr lang="en-US" dirty="0" smtClean="0"/>
              <a:t>=the total amount of sand being delivered to a job site by the first truck</a:t>
            </a:r>
          </a:p>
          <a:p>
            <a:pPr lvl="1">
              <a:buNone/>
            </a:pPr>
            <a:r>
              <a:rPr lang="en-US" i="1" dirty="0" err="1" smtClean="0"/>
              <a:t>yT</a:t>
            </a:r>
            <a:r>
              <a:rPr lang="en-US" dirty="0" smtClean="0"/>
              <a:t>=the total amount of sand being delivered to a job site by the second truck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Structure of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i="1" dirty="0" smtClean="0"/>
              <a:t>S</a:t>
            </a:r>
            <a:r>
              <a:rPr lang="en-US" dirty="0" smtClean="0"/>
              <a:t>+</a:t>
            </a:r>
            <a:r>
              <a:rPr lang="en-US" i="1" dirty="0" smtClean="0"/>
              <a:t>T</a:t>
            </a:r>
            <a:r>
              <a:rPr lang="en-US" dirty="0" smtClean="0"/>
              <a:t>=the total number of trips both trucks make to a job site</a:t>
            </a:r>
          </a:p>
          <a:p>
            <a:r>
              <a:rPr lang="en-US" i="1" dirty="0" err="1" smtClean="0"/>
              <a:t>x</a:t>
            </a:r>
            <a:r>
              <a:rPr lang="en-US" dirty="0" err="1" smtClean="0"/>
              <a:t>+</a:t>
            </a:r>
            <a:r>
              <a:rPr lang="en-US" i="1" dirty="0" err="1" smtClean="0"/>
              <a:t>y</a:t>
            </a:r>
            <a:r>
              <a:rPr lang="en-US" dirty="0" smtClean="0"/>
              <a:t>=the total amount of sand that both trucks can transport together</a:t>
            </a:r>
          </a:p>
          <a:p>
            <a:r>
              <a:rPr lang="en-US" i="1" dirty="0" err="1" smtClean="0"/>
              <a:t>xS</a:t>
            </a:r>
            <a:r>
              <a:rPr lang="en-US" dirty="0" err="1" smtClean="0"/>
              <a:t>+</a:t>
            </a:r>
            <a:r>
              <a:rPr lang="en-US" i="1" dirty="0" err="1" smtClean="0"/>
              <a:t>yT</a:t>
            </a:r>
            <a:r>
              <a:rPr lang="en-US" dirty="0" smtClean="0"/>
              <a:t>=the total amount of sand (in cubic yards) being delivered to a job site by both trucks.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/>
          <a:lstStyle/>
          <a:p>
            <a:r>
              <a:rPr lang="en-US" dirty="0" smtClean="0"/>
              <a:t>What’s the big idea?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382000" cy="4343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Enduring Understandings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Essential Questions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Key Standards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Overview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25374" y="990600"/>
            <a:ext cx="1913626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093025" y="3474525"/>
            <a:ext cx="2021775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95800" y="3517075"/>
            <a:ext cx="21336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3733800" y="1371600"/>
            <a:ext cx="1371600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2179754">
            <a:off x="1743672" y="2992525"/>
            <a:ext cx="861006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 rot="1329258">
            <a:off x="2330530" y="2730062"/>
            <a:ext cx="2414798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38800" y="2209800"/>
            <a:ext cx="28194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919794">
            <a:off x="3041639" y="2170022"/>
            <a:ext cx="2622358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505200"/>
            <a:ext cx="1904999" cy="230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57650"/>
            <a:ext cx="1981200" cy="187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750" y="1014350"/>
            <a:ext cx="1828800" cy="98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62550" y="2221676"/>
            <a:ext cx="2743199" cy="102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/>
          <a:lstStyle/>
          <a:p>
            <a:r>
              <a:rPr lang="en-US" dirty="0" smtClean="0"/>
              <a:t>What’s the big idea?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8001000" cy="4267200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Number and Quantity - Quantities</a:t>
            </a:r>
          </a:p>
          <a:p>
            <a:pPr lvl="1" algn="l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Reason quantitatively and use units to solve problems.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Algebra – Seeing Structure in Expressions</a:t>
            </a:r>
          </a:p>
          <a:p>
            <a:pPr lvl="1" algn="l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Interpret the structure of expressions.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Algebra – Creating Equations</a:t>
            </a:r>
          </a:p>
          <a:p>
            <a:pPr lvl="1" algn="l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Create equations that describe numbers or relationships.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/>
          <a:lstStyle/>
          <a:p>
            <a:r>
              <a:rPr lang="en-US" dirty="0" smtClean="0"/>
              <a:t>What’s the big idea?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8001000" cy="3810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Developing an understanding of representing relationships between quantities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457199"/>
          </a:xfrm>
        </p:spPr>
        <p:txBody>
          <a:bodyPr/>
          <a:lstStyle/>
          <a:p>
            <a:r>
              <a:rPr lang="en-US" dirty="0" smtClean="0"/>
              <a:t>Navigating a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458200" cy="5181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Table of Contents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Overview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Standards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Enduring Understandings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Essential Questions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Selected Terms and Symbols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Classroom Routines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Strategies for Teaching and Learning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Evidence of Learning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Tasks</a:t>
            </a: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8800" y="914400"/>
            <a:ext cx="28956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3126" y="990600"/>
            <a:ext cx="278978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/>
          <a:lstStyle/>
          <a:p>
            <a:r>
              <a:rPr lang="en-US" dirty="0" smtClean="0"/>
              <a:t>Navigating a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610600" cy="5029200"/>
          </a:xfrm>
        </p:spPr>
        <p:txBody>
          <a:bodyPr/>
          <a:lstStyle/>
          <a:p>
            <a:pPr algn="l"/>
            <a:endParaRPr lang="en-US" sz="3600" dirty="0" smtClean="0">
              <a:solidFill>
                <a:schemeClr val="tx1"/>
              </a:solidFill>
            </a:endParaRP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What’s New?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Concepts and Skills to Maintain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Strategies for Teaching and Learning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Evidence of Learning</a:t>
            </a: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4343400"/>
            <a:ext cx="3124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24600" y="1143000"/>
            <a:ext cx="2438400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96504" y="4114800"/>
            <a:ext cx="3927896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4179235">
            <a:off x="3773819" y="3638816"/>
            <a:ext cx="673128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3511944">
            <a:off x="5153101" y="3378717"/>
            <a:ext cx="824745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614588">
            <a:off x="5512319" y="1920716"/>
            <a:ext cx="706406" cy="304800"/>
          </a:xfrm>
          <a:prstGeom prst="rightArrow">
            <a:avLst>
              <a:gd name="adj1" fmla="val 2733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4191000"/>
            <a:ext cx="381456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150" y="1185800"/>
            <a:ext cx="23303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3525" y="4386200"/>
            <a:ext cx="308354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/>
          <a:lstStyle/>
          <a:p>
            <a:r>
              <a:rPr lang="en-US" dirty="0" smtClean="0"/>
              <a:t>Navigating a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610600" cy="5029200"/>
          </a:xfrm>
        </p:spPr>
        <p:txBody>
          <a:bodyPr/>
          <a:lstStyle/>
          <a:p>
            <a:pPr algn="l"/>
            <a:endParaRPr lang="en-US" sz="3600" dirty="0" smtClean="0">
              <a:solidFill>
                <a:schemeClr val="tx1"/>
              </a:solidFill>
            </a:endParaRP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What’s New?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Task Table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Task Type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Grouping Strategy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Task Description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38600" y="1143000"/>
            <a:ext cx="38862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2926" y="1166751"/>
            <a:ext cx="3733800" cy="403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 Coordinate Algebra / Accelerated Coordinate Algebra/Analytic Geometry A</a:t>
            </a:r>
            <a:br>
              <a:rPr lang="en-US" sz="3200" dirty="0" smtClean="0"/>
            </a:br>
            <a:r>
              <a:rPr lang="en-US" sz="3200" dirty="0" smtClean="0"/>
              <a:t>Unit 1: Relationships Between Quantities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May 10, 2012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4770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533399"/>
          </a:xfrm>
        </p:spPr>
        <p:txBody>
          <a:bodyPr/>
          <a:lstStyle/>
          <a:p>
            <a:r>
              <a:rPr lang="en-US" dirty="0" smtClean="0"/>
              <a:t>Navigating a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0"/>
            <a:ext cx="6705600" cy="52578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What’s New?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Classroom Routines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SMP’s (analyzing, estimating, reasoning, describing patterns, defending, discussing, peer feedback, contentious discourse, answering, etc.)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Collaborative skills (How collaborative are your collaborative activities?)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Productive Struggle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Classroom technology, materials…how to use materials in a productive manner.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Journaling/Notebook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Development of own understanding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</a:rPr>
              <a:t>The regular use of routines is important to the development of students’ number sense, flexibility, fluency, collaborative skills and communication.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858000" y="1295400"/>
            <a:ext cx="2057400" cy="2971800"/>
            <a:chOff x="3886200" y="1600200"/>
            <a:chExt cx="2819400" cy="3581400"/>
          </a:xfrm>
        </p:grpSpPr>
        <p:sp>
          <p:nvSpPr>
            <p:cNvPr id="8" name="Rectangle 7"/>
            <p:cNvSpPr/>
            <p:nvPr/>
          </p:nvSpPr>
          <p:spPr>
            <a:xfrm>
              <a:off x="3886200" y="1600200"/>
              <a:ext cx="2819400" cy="3581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1676400"/>
              <a:ext cx="2667000" cy="3416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533399"/>
          </a:xfrm>
        </p:spPr>
        <p:txBody>
          <a:bodyPr/>
          <a:lstStyle/>
          <a:p>
            <a:r>
              <a:rPr lang="en-US" dirty="0" smtClean="0"/>
              <a:t>Navigating a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8610600" cy="51054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Classroom Routines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What might all of this look like in the classroom?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hlinkClick r:id="rId3"/>
              </a:rPr>
              <a:t>http://ccgpsmathematics6-8.wikispaces.com/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Also check out: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Inside Mathematics : Mathematical Community of Learners - </a:t>
            </a:r>
            <a:r>
              <a:rPr lang="en-US" sz="2000" u="sng" dirty="0" smtClean="0">
                <a:hlinkClick r:id="rId4"/>
              </a:rPr>
              <a:t>http://www.insidemathematics.org/index.php/video-tours-of-inside-mathematics/classroom-teachers/157-teachers-reflect-mathematics-teaching-practices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Edutopia.org - Chris </a:t>
            </a:r>
            <a:r>
              <a:rPr lang="en-US" sz="2000" dirty="0" err="1" smtClean="0">
                <a:solidFill>
                  <a:schemeClr val="tx1"/>
                </a:solidFill>
              </a:rPr>
              <a:t>Optiz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hlinkClick r:id="rId5"/>
              </a:rPr>
              <a:t>http://www.edutopia.org/math-social-activity-cooperative-learning-video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hlinkClick r:id="rId6"/>
              </a:rPr>
              <a:t>http://www.edutopia.org/math-social-activity-sel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61999"/>
          </a:xfrm>
        </p:spPr>
        <p:txBody>
          <a:bodyPr/>
          <a:lstStyle/>
          <a:p>
            <a:r>
              <a:rPr lang="en-US" dirty="0" smtClean="0"/>
              <a:t>Coherence and Focus – 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153400" cy="464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students coming with?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1602830"/>
            <a:ext cx="3886200" cy="441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63263"/>
            <a:ext cx="3581400" cy="428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61999"/>
          </a:xfrm>
        </p:spPr>
        <p:txBody>
          <a:bodyPr/>
          <a:lstStyle/>
          <a:p>
            <a:r>
              <a:rPr lang="en-US" dirty="0" smtClean="0"/>
              <a:t>Coherence and Focus – 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153400" cy="464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foundation is being built?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Where does this understanding lead students?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2362200"/>
            <a:ext cx="6629400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438400"/>
            <a:ext cx="6477000" cy="348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61999"/>
          </a:xfrm>
        </p:spPr>
        <p:txBody>
          <a:bodyPr/>
          <a:lstStyle/>
          <a:p>
            <a:r>
              <a:rPr lang="en-US" dirty="0" smtClean="0"/>
              <a:t>Coherence and Focus – 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153400" cy="4648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View across grade bands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K-8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Operations with rational numbers, expressions and equations.</a:t>
            </a:r>
          </a:p>
          <a:p>
            <a:pPr lvl="2" algn="l"/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10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-12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Everything!</a:t>
            </a:r>
          </a:p>
          <a:p>
            <a:pPr lvl="1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55626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Penny Pattern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Create a pattern using pennies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To create each additional stage, place more pennies extending out from the six that surround the center penny.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289" y="2133600"/>
            <a:ext cx="2369911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65983" y="26670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55626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Penny Pattern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Write an algebraic model that expresses the relationship between the stage number,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, and the number of pennies required to make the design,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133600"/>
            <a:ext cx="2369911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33851" y="26670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55626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Penny Pattern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video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133600"/>
            <a:ext cx="2369911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77000" y="26670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5562600" cy="3886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Penny Pattern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= 1 + 6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133600"/>
            <a:ext cx="2369911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77000" y="26670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Fold a piece of paper in half and determine the number of sections the paper has after you have made the fold.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Continue in the same manner until it becomes too hard to fold the paper.</a:t>
            </a:r>
          </a:p>
          <a:p>
            <a:pPr algn="l">
              <a:buFont typeface="Arial" pitchFamily="34" charset="0"/>
              <a:buChar char="•"/>
            </a:pPr>
            <a:r>
              <a:rPr lang="en-US" sz="2500" dirty="0" smtClean="0"/>
              <a:t>Determine a mathematical model that represents the data.</a:t>
            </a:r>
            <a:endParaRPr lang="en-US" sz="2500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48200" y="2057400"/>
          <a:ext cx="4038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Folds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Sections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90599"/>
          </a:xfrm>
        </p:spPr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382000" cy="4800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Thank you for taking the time to join us in this discussion of Unit 1.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At the end of today’s session you should have at least 3 takeaways: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the big idea of Unit 1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something to think about…some food for thought</a:t>
            </a:r>
          </a:p>
          <a:p>
            <a:pPr lvl="2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 how might I approach this unit next fall?</a:t>
            </a:r>
          </a:p>
          <a:p>
            <a:pPr lvl="2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 what is my conceptual understanding of the material in this unit?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a list of resources and support available for CCGPS mathematics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399"/>
          </a:xfrm>
        </p:spPr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8077200" cy="457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could it look?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Examples of how balanced assessments can be assembled.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http://map.mathshell.org/materials/tests.php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The target audience for these example assessments are:</a:t>
            </a:r>
          </a:p>
          <a:p>
            <a:pPr marL="1371600" lvl="2" indent="-45720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teachers who have already started to work on their student’s mathematical practice skills</a:t>
            </a:r>
          </a:p>
          <a:p>
            <a:pPr marL="1371600" lvl="2" indent="-45720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designers of future CCSSM-aligned assessments</a:t>
            </a: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533399"/>
          </a:xfrm>
        </p:spPr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762000"/>
            <a:ext cx="8077200" cy="487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could it look?</a:t>
            </a:r>
          </a:p>
          <a:p>
            <a:r>
              <a:rPr lang="en-US" sz="2800" dirty="0" smtClean="0">
                <a:solidFill>
                  <a:schemeClr val="tx1"/>
                </a:solidFill>
                <a:hlinkClick r:id="rId3"/>
              </a:rPr>
              <a:t>http://map.mathshell.org/materials/tests.php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447800" y="1905000"/>
            <a:ext cx="2819400" cy="3886200"/>
            <a:chOff x="533400" y="1600200"/>
            <a:chExt cx="2819400" cy="3886200"/>
          </a:xfrm>
        </p:grpSpPr>
        <p:sp>
          <p:nvSpPr>
            <p:cNvPr id="10" name="Rectangle 9"/>
            <p:cNvSpPr/>
            <p:nvPr/>
          </p:nvSpPr>
          <p:spPr>
            <a:xfrm>
              <a:off x="533400" y="1600200"/>
              <a:ext cx="2819400" cy="388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09600" y="1676400"/>
              <a:ext cx="2667000" cy="3676366"/>
              <a:chOff x="228600" y="990600"/>
              <a:chExt cx="3429000" cy="4895566"/>
            </a:xfrm>
          </p:grpSpPr>
          <p:pic>
            <p:nvPicPr>
              <p:cNvPr id="2867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8600" y="990600"/>
                <a:ext cx="2673506" cy="37170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76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295400" y="4191000"/>
                <a:ext cx="2362200" cy="1695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3" name="Group 12"/>
          <p:cNvGrpSpPr/>
          <p:nvPr/>
        </p:nvGrpSpPr>
        <p:grpSpPr>
          <a:xfrm>
            <a:off x="4876800" y="1905000"/>
            <a:ext cx="2743200" cy="3886200"/>
            <a:chOff x="5867400" y="1905000"/>
            <a:chExt cx="2743200" cy="3962400"/>
          </a:xfrm>
        </p:grpSpPr>
        <p:sp>
          <p:nvSpPr>
            <p:cNvPr id="12" name="Rectangle 11"/>
            <p:cNvSpPr/>
            <p:nvPr/>
          </p:nvSpPr>
          <p:spPr>
            <a:xfrm>
              <a:off x="5867400" y="1905000"/>
              <a:ext cx="2743200" cy="396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943600" y="1981200"/>
              <a:ext cx="2590800" cy="3759484"/>
              <a:chOff x="5334000" y="940726"/>
              <a:chExt cx="3505200" cy="4673884"/>
            </a:xfrm>
          </p:grpSpPr>
          <p:pic>
            <p:nvPicPr>
              <p:cNvPr id="28675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248400" y="940726"/>
                <a:ext cx="2590800" cy="34386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77" name="Picture 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334000" y="3810000"/>
                <a:ext cx="2438400" cy="1804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533399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610600" cy="5486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Common Core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SEDL videos - 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https://www.georgiastandards.org/Common-Core/Pages/Math.aspx</a:t>
            </a:r>
            <a:r>
              <a:rPr lang="en-US" sz="1600" dirty="0" smtClean="0">
                <a:solidFill>
                  <a:schemeClr val="tx1"/>
                </a:solidFill>
              </a:rPr>
              <a:t> or </a:t>
            </a:r>
            <a:r>
              <a:rPr lang="en-US" sz="1600" dirty="0" smtClean="0">
                <a:solidFill>
                  <a:schemeClr val="tx1"/>
                </a:solidFill>
                <a:hlinkClick r:id="rId4"/>
              </a:rPr>
              <a:t>http://secc.sedl.org/common_core_videos/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Illustrative Mathematics - </a:t>
            </a:r>
            <a:r>
              <a:rPr lang="en-US" sz="1600" dirty="0" smtClean="0">
                <a:solidFill>
                  <a:schemeClr val="tx1"/>
                </a:solidFill>
                <a:hlinkClick r:id="rId5"/>
              </a:rPr>
              <a:t>http://www.illustrativemathematics.org/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Dana Center's CCSS Toolbox - </a:t>
            </a:r>
            <a:r>
              <a:rPr lang="en-US" sz="1600" dirty="0" smtClean="0">
                <a:solidFill>
                  <a:schemeClr val="tx1"/>
                </a:solidFill>
                <a:hlinkClick r:id="rId6"/>
              </a:rPr>
              <a:t>http://www.ccsstoolbox.com/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Arizona DOE - </a:t>
            </a:r>
            <a:r>
              <a:rPr lang="en-US" sz="1600" dirty="0" smtClean="0">
                <a:solidFill>
                  <a:schemeClr val="tx1"/>
                </a:solidFill>
                <a:hlinkClick r:id="rId7"/>
              </a:rPr>
              <a:t>http://www.azed.gov/standards-practices/mathematics-standards/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Ohio DOE - </a:t>
            </a:r>
            <a:r>
              <a:rPr lang="en-US" sz="1600" dirty="0" smtClean="0">
                <a:solidFill>
                  <a:schemeClr val="tx1"/>
                </a:solidFill>
                <a:hlinkClick r:id="rId8"/>
              </a:rPr>
              <a:t>http://www.ode.state.oh.us/GD/Templates/Pages/ODE/ODEPrimary.aspx?page=2&amp;TopicRelationID=1704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Common Core Standards - </a:t>
            </a:r>
            <a:r>
              <a:rPr lang="en-US" sz="1600" dirty="0" smtClean="0">
                <a:solidFill>
                  <a:schemeClr val="tx1"/>
                </a:solidFill>
                <a:hlinkClick r:id="rId9"/>
              </a:rPr>
              <a:t>http://www.corestandards.org/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Tools for the Common Core Standards - </a:t>
            </a:r>
            <a:r>
              <a:rPr lang="en-US" sz="1600" dirty="0" smtClean="0">
                <a:solidFill>
                  <a:schemeClr val="tx1"/>
                </a:solidFill>
                <a:hlinkClick r:id="rId10"/>
              </a:rPr>
              <a:t>http://commoncoretools.me/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Phil </a:t>
            </a:r>
            <a:r>
              <a:rPr lang="en-US" sz="1600" dirty="0" err="1" smtClean="0">
                <a:solidFill>
                  <a:schemeClr val="tx1"/>
                </a:solidFill>
              </a:rPr>
              <a:t>Daro</a:t>
            </a:r>
            <a:r>
              <a:rPr lang="en-US" sz="1600" dirty="0" smtClean="0">
                <a:solidFill>
                  <a:schemeClr val="tx1"/>
                </a:solidFill>
              </a:rPr>
              <a:t> talks about the Common Core Mathematics Standards - </a:t>
            </a:r>
            <a:r>
              <a:rPr lang="en-US" sz="1600" dirty="0" smtClean="0">
                <a:solidFill>
                  <a:schemeClr val="tx1"/>
                </a:solidFill>
                <a:hlinkClick r:id="rId11"/>
              </a:rPr>
              <a:t>http://serpmedia.org/daro-talks/index.html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Books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Van </a:t>
            </a:r>
            <a:r>
              <a:rPr lang="en-US" sz="1600" dirty="0" err="1" smtClean="0">
                <a:solidFill>
                  <a:schemeClr val="tx1"/>
                </a:solidFill>
              </a:rPr>
              <a:t>DeWalle’s</a:t>
            </a:r>
            <a:r>
              <a:rPr lang="en-US" sz="1600" dirty="0" smtClean="0">
                <a:solidFill>
                  <a:schemeClr val="tx1"/>
                </a:solidFill>
              </a:rPr>
              <a:t> “Elementary and Middle School Mathematics, Teaching Developmentally” - College Level Text</a:t>
            </a:r>
          </a:p>
          <a:p>
            <a:pPr algn="l">
              <a:buFont typeface="Arial" pitchFamily="34" charset="0"/>
              <a:buChar char="•"/>
            </a:pPr>
            <a:endParaRPr lang="en-US" sz="1400" dirty="0" smtClean="0">
              <a:solidFill>
                <a:schemeClr val="tx1"/>
              </a:solidFill>
              <a:hlinkClick r:id="rId12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382000" cy="4648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Inside Mathematics- 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http://www.insidemathematics.org/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Annenberg Learner - </a:t>
            </a:r>
            <a:r>
              <a:rPr lang="en-US" sz="1600" dirty="0" smtClean="0">
                <a:solidFill>
                  <a:schemeClr val="tx1"/>
                </a:solidFill>
                <a:hlinkClick r:id="rId4"/>
              </a:rPr>
              <a:t>http://www.learner.org/index.html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Edutopia</a:t>
            </a:r>
            <a:r>
              <a:rPr lang="en-US" sz="1600" dirty="0" smtClean="0">
                <a:solidFill>
                  <a:schemeClr val="tx1"/>
                </a:solidFill>
              </a:rPr>
              <a:t> – </a:t>
            </a:r>
            <a:r>
              <a:rPr lang="en-US" sz="1600" dirty="0" smtClean="0">
                <a:solidFill>
                  <a:schemeClr val="tx1"/>
                </a:solidFill>
                <a:hlinkClick r:id="rId5"/>
              </a:rPr>
              <a:t>http://www.edutopia.org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Teaching Channel - </a:t>
            </a:r>
            <a:r>
              <a:rPr lang="en-US" sz="1600" dirty="0" smtClean="0">
                <a:solidFill>
                  <a:schemeClr val="tx1"/>
                </a:solidFill>
                <a:hlinkClick r:id="rId6"/>
              </a:rPr>
              <a:t>http://www.teachingchannel.org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/>
            <a:endParaRPr lang="en-US" sz="1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MARS - </a:t>
            </a:r>
            <a:r>
              <a:rPr lang="en-US" sz="1600" dirty="0" smtClean="0">
                <a:solidFill>
                  <a:schemeClr val="tx1"/>
                </a:solidFill>
                <a:hlinkClick r:id="rId7"/>
              </a:rPr>
              <a:t>http://www.nottingham.ac.uk/~ttzedweb/MARS/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MAP - </a:t>
            </a:r>
            <a:r>
              <a:rPr lang="en-US" sz="1600" dirty="0" smtClean="0">
                <a:solidFill>
                  <a:schemeClr val="tx1"/>
                </a:solidFill>
                <a:hlinkClick r:id="rId8"/>
              </a:rPr>
              <a:t>http://www.map.mathshell.org.uk/materials/index.php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 PARCC - </a:t>
            </a:r>
            <a:r>
              <a:rPr lang="en-US" sz="1600" dirty="0" smtClean="0">
                <a:solidFill>
                  <a:schemeClr val="tx1"/>
                </a:solidFill>
                <a:hlinkClick r:id="rId9"/>
              </a:rPr>
              <a:t>http://www.parcconline.org/parcc-states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 smtClean="0">
              <a:solidFill>
                <a:schemeClr val="tx1"/>
              </a:solidFill>
              <a:hlinkClick r:id="rId5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As you start your day tomorrow…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830763"/>
          </a:xfrm>
        </p:spPr>
        <p:txBody>
          <a:bodyPr/>
          <a:lstStyle/>
          <a:p>
            <a:pPr algn="ctr">
              <a:buNone/>
            </a:pPr>
            <a:r>
              <a:rPr lang="en-US" sz="2400" i="1" dirty="0" smtClean="0"/>
              <a:t>Who dares to teach must never cease to learn ~ John Cotton Dana</a:t>
            </a:r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endParaRPr lang="en-US" sz="2400" i="1" dirty="0" smtClean="0"/>
          </a:p>
          <a:p>
            <a:pPr algn="ctr">
              <a:buNone/>
            </a:pPr>
            <a:r>
              <a:rPr lang="en-US" sz="2400" dirty="0" smtClean="0">
                <a:hlinkClick r:id="rId3"/>
              </a:rPr>
              <a:t>http://www.youtube.com/watch?v=JEa0xpWi7C4</a:t>
            </a:r>
            <a:endParaRPr lang="en-US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133600"/>
          </a:xfrm>
        </p:spPr>
        <p:txBody>
          <a:bodyPr/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sz="2000" dirty="0" smtClean="0"/>
              <a:t> Please visit </a:t>
            </a:r>
            <a:r>
              <a:rPr lang="en-US" sz="2000" dirty="0" smtClean="0">
                <a:hlinkClick r:id="rId3"/>
              </a:rPr>
              <a:t>http://ccgpsmathematics9-10.wikispaces.com/</a:t>
            </a:r>
            <a:r>
              <a:rPr lang="en-US" sz="2000" dirty="0" smtClean="0"/>
              <a:t>  to provide us with your feedback, ask questions, and share your ideas and resources!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Please visit </a:t>
            </a:r>
            <a:r>
              <a:rPr lang="en-US" sz="2000" dirty="0" smtClean="0">
                <a:hlinkClick r:id="rId4"/>
              </a:rPr>
              <a:t>https://www.georgiastandards.org/Common-Core/Pages/Math.aspx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 join the 9-12 Mathematics email </a:t>
            </a:r>
            <a:r>
              <a:rPr lang="en-US" sz="2000" dirty="0" err="1" smtClean="0"/>
              <a:t>listserve</a:t>
            </a:r>
            <a:r>
              <a:rPr lang="en-US" sz="2000" dirty="0" smtClean="0"/>
              <a:t>.  </a:t>
            </a:r>
            <a:endParaRPr lang="en-US" dirty="0" smtClean="0"/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/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/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hlinkClick r:id="rId5"/>
              </a:rPr>
              <a:t>bkline@doe.k12.ga.us</a:t>
            </a:r>
            <a:endParaRPr lang="en-US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/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/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hlinkClick r:id="rId6"/>
              </a:rPr>
              <a:t>jpratt@doe.k12.ga.us</a:t>
            </a:r>
            <a:endParaRPr lang="en-US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These materials are for nonprofit educational purposes only.  Any other use may constitute copyright infringement.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14399"/>
          </a:xfrm>
        </p:spPr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00200"/>
            <a:ext cx="8382000" cy="4343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For today’s session: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read the standards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read the unit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downloaded and saved the documents from this session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Ask questions and share resources/ideas for the common good.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09599"/>
          </a:xfrm>
        </p:spPr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762000"/>
            <a:ext cx="8382000" cy="5334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Please provide feedback at the end of today’s session.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Feedback helps us become better teachers, and it helps you to reflect upon your learning.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Feedback helps us as we develop the remaining unit-by-unit webinars.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Please visit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http://ccgpsmathematics9-10.wikispaces.com/</a:t>
            </a:r>
            <a:r>
              <a:rPr lang="en-US" sz="2400" dirty="0" smtClean="0">
                <a:solidFill>
                  <a:schemeClr val="tx1"/>
                </a:solidFill>
              </a:rPr>
              <a:t> to provide us with your feedback, ask questions, and share your ideas and resources.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After reviewing the remaining units, please contact us with content area focus/format suggestions for future webinars.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  James Pratt –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</a:rPr>
              <a:t>          Brooke Kline – </a:t>
            </a:r>
            <a:r>
              <a:rPr lang="en-US" sz="2000" dirty="0" smtClean="0">
                <a:solidFill>
                  <a:schemeClr val="tx1"/>
                </a:solidFill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90600"/>
          </a:xfrm>
        </p:spPr>
        <p:txBody>
          <a:bodyPr/>
          <a:lstStyle/>
          <a:p>
            <a:r>
              <a:rPr lang="en-US" dirty="0" smtClean="0"/>
              <a:t>Clearing up confusion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610600" cy="4724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This webinar focuses on CCGPS content specific to one grade level and one unit within that grade.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 For information about CCGPS across a single grade span, please access the list of recorded GPB sessions on Georgiastandards.org.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For information about the Standards for Mathematical Practice, please access the list of recorded Blackboard sessions from Fall 2011 on GeorgiaStandards.org.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 CCGPS is taught and assessed from 2012-2013 and beyond.  PARCC assessments begin in 2014-2015.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A list of resources will be provided at the end of this webinar and this list has also been included in your document downloads.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599"/>
          </a:xfrm>
        </p:spPr>
        <p:txBody>
          <a:bodyPr/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7620000" cy="4419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Represent the total number of calories in </a:t>
            </a:r>
            <a:r>
              <a:rPr lang="en-US" i="1" dirty="0" smtClean="0">
                <a:solidFill>
                  <a:schemeClr val="tx1"/>
                </a:solidFill>
              </a:rPr>
              <a:t>p </a:t>
            </a:r>
            <a:r>
              <a:rPr lang="en-US" dirty="0" smtClean="0">
                <a:solidFill>
                  <a:schemeClr val="tx1"/>
                </a:solidFill>
              </a:rPr>
              <a:t>peanuts and </a:t>
            </a:r>
            <a:r>
              <a:rPr lang="en-US" i="1" dirty="0" smtClean="0">
                <a:solidFill>
                  <a:schemeClr val="tx1"/>
                </a:solidFill>
              </a:rPr>
              <a:t>c </a:t>
            </a:r>
            <a:r>
              <a:rPr lang="en-US" dirty="0" smtClean="0">
                <a:solidFill>
                  <a:schemeClr val="tx1"/>
                </a:solidFill>
              </a:rPr>
              <a:t>chips if each peanut has 6 calories and each chip has 12 calories.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563562"/>
          </a:xfrm>
        </p:spPr>
        <p:txBody>
          <a:bodyPr/>
          <a:lstStyle/>
          <a:p>
            <a:r>
              <a:rPr lang="en-US" sz="3600" dirty="0" smtClean="0"/>
              <a:t>Activate your Brain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the coefficient of the term with the variable </a:t>
            </a:r>
            <a:r>
              <a:rPr lang="en-US" i="1" dirty="0" smtClean="0"/>
              <a:t>p </a:t>
            </a:r>
            <a:r>
              <a:rPr lang="en-US" dirty="0" smtClean="0"/>
              <a:t>represent?</a:t>
            </a:r>
          </a:p>
          <a:p>
            <a:r>
              <a:rPr lang="en-US" dirty="0" smtClean="0"/>
              <a:t>What does the term with the variable </a:t>
            </a:r>
            <a:r>
              <a:rPr lang="en-US" i="1" dirty="0" smtClean="0"/>
              <a:t>c</a:t>
            </a:r>
            <a:r>
              <a:rPr lang="en-US" dirty="0" smtClean="0"/>
              <a:t> represent?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Structure of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company uses two different-sized trucks to deliver sand. The first truck can transport </a:t>
            </a:r>
            <a:r>
              <a:rPr lang="en-US" i="1" dirty="0" smtClean="0"/>
              <a:t>x</a:t>
            </a:r>
            <a:r>
              <a:rPr lang="en-US" dirty="0" smtClean="0"/>
              <a:t> cubic yards, and the second </a:t>
            </a:r>
            <a:r>
              <a:rPr lang="en-US" i="1" dirty="0" smtClean="0"/>
              <a:t>y</a:t>
            </a:r>
            <a:r>
              <a:rPr lang="en-US" dirty="0" smtClean="0"/>
              <a:t> cubic yards. The first truck makes </a:t>
            </a:r>
            <a:r>
              <a:rPr lang="en-US" i="1" dirty="0" smtClean="0"/>
              <a:t>S</a:t>
            </a:r>
            <a:r>
              <a:rPr lang="en-US" dirty="0" smtClean="0"/>
              <a:t> trips to a job site, while the second makes </a:t>
            </a:r>
            <a:r>
              <a:rPr lang="en-US" i="1" dirty="0" smtClean="0"/>
              <a:t>T</a:t>
            </a:r>
            <a:r>
              <a:rPr lang="en-US" dirty="0" smtClean="0"/>
              <a:t> trips. What do the following expressions represent in practical terms? </a:t>
            </a:r>
          </a:p>
          <a:p>
            <a:pPr marL="514350" lvl="0" indent="-514350" algn="ctr">
              <a:buNone/>
            </a:pPr>
            <a:r>
              <a:rPr lang="en-US" dirty="0" smtClean="0"/>
              <a:t>1</a:t>
            </a:r>
            <a:r>
              <a:rPr lang="en-US" i="1" dirty="0" smtClean="0"/>
              <a:t>. S</a:t>
            </a:r>
            <a:r>
              <a:rPr lang="en-US" dirty="0" smtClean="0"/>
              <a:t>+</a:t>
            </a:r>
            <a:r>
              <a:rPr lang="en-US" i="1" dirty="0" smtClean="0"/>
              <a:t>T	</a:t>
            </a:r>
            <a:r>
              <a:rPr lang="en-US" dirty="0" smtClean="0"/>
              <a:t>2</a:t>
            </a:r>
            <a:r>
              <a:rPr lang="en-US" i="1" dirty="0" smtClean="0"/>
              <a:t>. </a:t>
            </a:r>
            <a:r>
              <a:rPr lang="en-US" i="1" dirty="0" err="1" smtClean="0"/>
              <a:t>x</a:t>
            </a:r>
            <a:r>
              <a:rPr lang="en-US" dirty="0" err="1" smtClean="0"/>
              <a:t>+</a:t>
            </a:r>
            <a:r>
              <a:rPr lang="en-US" i="1" dirty="0" err="1" smtClean="0"/>
              <a:t>y</a:t>
            </a:r>
            <a:r>
              <a:rPr lang="en-US" i="1" dirty="0" smtClean="0"/>
              <a:t>	</a:t>
            </a:r>
            <a:r>
              <a:rPr lang="en-US" dirty="0" smtClean="0"/>
              <a:t>3</a:t>
            </a:r>
            <a:r>
              <a:rPr lang="en-US" i="1" dirty="0" smtClean="0"/>
              <a:t>. </a:t>
            </a:r>
            <a:r>
              <a:rPr lang="en-US" i="1" dirty="0" err="1" smtClean="0"/>
              <a:t>xS</a:t>
            </a:r>
            <a:r>
              <a:rPr lang="en-US" dirty="0" err="1" smtClean="0"/>
              <a:t>+</a:t>
            </a:r>
            <a:r>
              <a:rPr lang="en-US" i="1" dirty="0" err="1" smtClean="0"/>
              <a:t>yT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2351</TotalTime>
  <Words>1459</Words>
  <Application>Microsoft Office PowerPoint</Application>
  <PresentationFormat>On-screen Show (4:3)</PresentationFormat>
  <Paragraphs>244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~0980123</vt:lpstr>
      <vt:lpstr>CCGPS Mathematics Unit-by-Unit Grade Level Webinar Coordinate Algebra &amp; Accelerated Coordinate Algebra/Analytic Geometry A Unit 1: Relationships Between Quantities May 10, 2012</vt:lpstr>
      <vt:lpstr>CCGPS Mathematics Unit-by-Unit Grade Level Webinar  Coordinate Algebra / Accelerated Coordinate Algebra/Analytic Geometry A Unit 1: Relationships Between Quantities  May 10, 2012</vt:lpstr>
      <vt:lpstr>Welcome!</vt:lpstr>
      <vt:lpstr>Welcome!</vt:lpstr>
      <vt:lpstr>Welcome!</vt:lpstr>
      <vt:lpstr>Clearing up confusion</vt:lpstr>
      <vt:lpstr>Activate your Brain </vt:lpstr>
      <vt:lpstr>Activate your Brain</vt:lpstr>
      <vt:lpstr>Examples of Structure of Expressions</vt:lpstr>
      <vt:lpstr>Examples of Structure of Expressions</vt:lpstr>
      <vt:lpstr>Examples of Structure of Expressions</vt:lpstr>
      <vt:lpstr>Examples of Structure of Expressions</vt:lpstr>
      <vt:lpstr>Examples of Structure of Expressions</vt:lpstr>
      <vt:lpstr>What’s the big idea?</vt:lpstr>
      <vt:lpstr>What’s the big idea?</vt:lpstr>
      <vt:lpstr>What’s the big idea?</vt:lpstr>
      <vt:lpstr>Navigating a Unit</vt:lpstr>
      <vt:lpstr>Navigating a Unit</vt:lpstr>
      <vt:lpstr>Navigating a Unit</vt:lpstr>
      <vt:lpstr>Navigating a Unit</vt:lpstr>
      <vt:lpstr>Navigating a Unit</vt:lpstr>
      <vt:lpstr>Coherence and Focus – Unit 1</vt:lpstr>
      <vt:lpstr>Coherence and Focus – Unit 1</vt:lpstr>
      <vt:lpstr>Coherence and Focus – Unit 1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Assessment</vt:lpstr>
      <vt:lpstr>Assessment</vt:lpstr>
      <vt:lpstr>Resource List</vt:lpstr>
      <vt:lpstr>Resources</vt:lpstr>
      <vt:lpstr>Resources</vt:lpstr>
      <vt:lpstr>As you start your day tomorrow…</vt:lpstr>
      <vt:lpstr>Thank You!  Please visit http://ccgpsmathematics9-10.wikispaces.com/  to provide us with your feedback, ask questions, and share your ideas and resources!  Please visit https://www.georgiastandards.org/Common-Core/Pages/Math.aspx to join the 9-12 Mathematics email listserve.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 </dc:creator>
  <cp:lastModifiedBy> </cp:lastModifiedBy>
  <cp:revision>254</cp:revision>
  <dcterms:created xsi:type="dcterms:W3CDTF">2012-04-02T19:02:51Z</dcterms:created>
  <dcterms:modified xsi:type="dcterms:W3CDTF">2012-05-09T15:26:06Z</dcterms:modified>
</cp:coreProperties>
</file>